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5" r:id="rId3"/>
  </p:sldMasterIdLst>
  <p:notesMasterIdLst>
    <p:notesMasterId r:id="rId32"/>
  </p:notesMasterIdLst>
  <p:handoutMasterIdLst>
    <p:handoutMasterId r:id="rId33"/>
  </p:handoutMasterIdLst>
  <p:sldIdLst>
    <p:sldId id="333" r:id="rId4"/>
    <p:sldId id="385" r:id="rId5"/>
    <p:sldId id="432" r:id="rId6"/>
    <p:sldId id="434" r:id="rId7"/>
    <p:sldId id="413" r:id="rId8"/>
    <p:sldId id="442" r:id="rId9"/>
    <p:sldId id="444" r:id="rId10"/>
    <p:sldId id="449" r:id="rId11"/>
    <p:sldId id="450" r:id="rId12"/>
    <p:sldId id="453" r:id="rId13"/>
    <p:sldId id="387" r:id="rId14"/>
    <p:sldId id="451" r:id="rId15"/>
    <p:sldId id="417" r:id="rId16"/>
    <p:sldId id="461" r:id="rId17"/>
    <p:sldId id="462" r:id="rId18"/>
    <p:sldId id="463" r:id="rId19"/>
    <p:sldId id="464" r:id="rId20"/>
    <p:sldId id="474" r:id="rId21"/>
    <p:sldId id="465" r:id="rId22"/>
    <p:sldId id="473" r:id="rId23"/>
    <p:sldId id="466" r:id="rId24"/>
    <p:sldId id="468" r:id="rId25"/>
    <p:sldId id="467" r:id="rId26"/>
    <p:sldId id="469" r:id="rId27"/>
    <p:sldId id="470" r:id="rId28"/>
    <p:sldId id="471" r:id="rId29"/>
    <p:sldId id="460" r:id="rId30"/>
    <p:sldId id="296"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86551" autoAdjust="0"/>
  </p:normalViewPr>
  <p:slideViewPr>
    <p:cSldViewPr>
      <p:cViewPr varScale="1">
        <p:scale>
          <a:sx n="66" d="100"/>
          <a:sy n="66" d="100"/>
        </p:scale>
        <p:origin x="1650" y="66"/>
      </p:cViewPr>
      <p:guideLst>
        <p:guide orient="horz" pos="2160"/>
        <p:guide pos="2880"/>
      </p:guideLst>
    </p:cSldViewPr>
  </p:slideViewPr>
  <p:outlineViewPr>
    <p:cViewPr>
      <p:scale>
        <a:sx n="33" d="100"/>
        <a:sy n="33" d="100"/>
      </p:scale>
      <p:origin x="48" y="27438"/>
    </p:cViewPr>
  </p:outlineViewPr>
  <p:notesTextViewPr>
    <p:cViewPr>
      <p:scale>
        <a:sx n="100" d="100"/>
        <a:sy n="100" d="100"/>
      </p:scale>
      <p:origin x="0" y="0"/>
    </p:cViewPr>
  </p:notesTextViewPr>
  <p:notesViewPr>
    <p:cSldViewPr>
      <p:cViewPr varScale="1">
        <p:scale>
          <a:sx n="66" d="100"/>
          <a:sy n="66" d="100"/>
        </p:scale>
        <p:origin x="-315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7CA4765-1C64-4DCB-A7DB-4975765604EF}" type="datetimeFigureOut">
              <a:rPr lang="en-US" smtClean="0"/>
              <a:pPr/>
              <a:t>4/11/2019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1948234-C2CE-46E6-9563-B10852EB24EF}" type="slidenum">
              <a:rPr lang="en-US" smtClean="0"/>
              <a:pPr/>
              <a:t>‹#›</a:t>
            </a:fld>
            <a:endParaRPr lang="en-US" dirty="0"/>
          </a:p>
        </p:txBody>
      </p:sp>
    </p:spTree>
    <p:extLst>
      <p:ext uri="{BB962C8B-B14F-4D97-AF65-F5344CB8AC3E}">
        <p14:creationId xmlns:p14="http://schemas.microsoft.com/office/powerpoint/2010/main" val="428554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834A736-ACA4-4B94-B5C8-049D6804C655}" type="datetimeFigureOut">
              <a:rPr lang="en-US" smtClean="0"/>
              <a:pPr/>
              <a:t>4/11/2019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6837C4A-99E0-46C7-AB84-D6C9DCA44801}" type="slidenum">
              <a:rPr lang="en-US" smtClean="0"/>
              <a:pPr/>
              <a:t>‹#›</a:t>
            </a:fld>
            <a:endParaRPr lang="en-US" dirty="0"/>
          </a:p>
        </p:txBody>
      </p:sp>
    </p:spTree>
    <p:extLst>
      <p:ext uri="{BB962C8B-B14F-4D97-AF65-F5344CB8AC3E}">
        <p14:creationId xmlns:p14="http://schemas.microsoft.com/office/powerpoint/2010/main" val="285553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5</a:t>
            </a:fld>
            <a:endParaRPr lang="en-US" dirty="0"/>
          </a:p>
        </p:txBody>
      </p:sp>
    </p:spTree>
    <p:extLst>
      <p:ext uri="{BB962C8B-B14F-4D97-AF65-F5344CB8AC3E}">
        <p14:creationId xmlns:p14="http://schemas.microsoft.com/office/powerpoint/2010/main" val="364594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Clarification based on a case out of Northern Virginia where a judge did not think they had this authority.</a:t>
            </a:r>
          </a:p>
        </p:txBody>
      </p:sp>
      <p:sp>
        <p:nvSpPr>
          <p:cNvPr id="4" name="Slide Number Placeholder 3"/>
          <p:cNvSpPr>
            <a:spLocks noGrp="1"/>
          </p:cNvSpPr>
          <p:nvPr>
            <p:ph type="sldNum" sz="quarter" idx="10"/>
          </p:nvPr>
        </p:nvSpPr>
        <p:spPr/>
        <p:txBody>
          <a:bodyPr/>
          <a:lstStyle/>
          <a:p>
            <a:fld id="{16837C4A-99E0-46C7-AB84-D6C9DCA44801}" type="slidenum">
              <a:rPr lang="en-US" smtClean="0"/>
              <a:pPr/>
              <a:t>15</a:t>
            </a:fld>
            <a:endParaRPr lang="en-US" dirty="0"/>
          </a:p>
        </p:txBody>
      </p:sp>
    </p:spTree>
    <p:extLst>
      <p:ext uri="{BB962C8B-B14F-4D97-AF65-F5344CB8AC3E}">
        <p14:creationId xmlns:p14="http://schemas.microsoft.com/office/powerpoint/2010/main" val="61899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DJJ Agency bill. Original </a:t>
            </a:r>
            <a:r>
              <a:rPr lang="en-US" dirty="0" err="1"/>
              <a:t>prefiled</a:t>
            </a:r>
            <a:r>
              <a:rPr lang="en-US" dirty="0"/>
              <a:t> bill extended the diversion period to 120 days from 90, but House Courts did not approve. The idea behind this is to extend the same kind of discretion on diversions that other types of charges have to truancy, but maybe progress on the education bill will alleviate some of the court involvement for truancy. We’ve always had the valid court-order exception in our sights as in the JJDPA reauthorization. </a:t>
            </a:r>
          </a:p>
        </p:txBody>
      </p:sp>
      <p:sp>
        <p:nvSpPr>
          <p:cNvPr id="4" name="Slide Number Placeholder 3"/>
          <p:cNvSpPr>
            <a:spLocks noGrp="1"/>
          </p:cNvSpPr>
          <p:nvPr>
            <p:ph type="sldNum" sz="quarter" idx="10"/>
          </p:nvPr>
        </p:nvSpPr>
        <p:spPr/>
        <p:txBody>
          <a:bodyPr/>
          <a:lstStyle/>
          <a:p>
            <a:fld id="{16837C4A-99E0-46C7-AB84-D6C9DCA44801}" type="slidenum">
              <a:rPr lang="en-US" smtClean="0"/>
              <a:pPr/>
              <a:t>16</a:t>
            </a:fld>
            <a:endParaRPr lang="en-US" dirty="0"/>
          </a:p>
        </p:txBody>
      </p:sp>
    </p:spTree>
    <p:extLst>
      <p:ext uri="{BB962C8B-B14F-4D97-AF65-F5344CB8AC3E}">
        <p14:creationId xmlns:p14="http://schemas.microsoft.com/office/powerpoint/2010/main" val="154382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17</a:t>
            </a:fld>
            <a:endParaRPr lang="en-US" dirty="0"/>
          </a:p>
        </p:txBody>
      </p:sp>
    </p:spTree>
    <p:extLst>
      <p:ext uri="{BB962C8B-B14F-4D97-AF65-F5344CB8AC3E}">
        <p14:creationId xmlns:p14="http://schemas.microsoft.com/office/powerpoint/2010/main" val="56938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had concern with the </a:t>
            </a:r>
            <a:r>
              <a:rPr lang="en-US" dirty="0" err="1"/>
              <a:t>prefiled</a:t>
            </a:r>
            <a:r>
              <a:rPr lang="en-US" dirty="0"/>
              <a:t> bill that women would be charged with criminal child abuse/neglect.</a:t>
            </a:r>
          </a:p>
        </p:txBody>
      </p:sp>
      <p:sp>
        <p:nvSpPr>
          <p:cNvPr id="4" name="Slide Number Placeholder 3"/>
          <p:cNvSpPr>
            <a:spLocks noGrp="1"/>
          </p:cNvSpPr>
          <p:nvPr>
            <p:ph type="sldNum" sz="quarter" idx="10"/>
          </p:nvPr>
        </p:nvSpPr>
        <p:spPr/>
        <p:txBody>
          <a:bodyPr/>
          <a:lstStyle/>
          <a:p>
            <a:fld id="{16837C4A-99E0-46C7-AB84-D6C9DCA44801}" type="slidenum">
              <a:rPr lang="en-US" smtClean="0"/>
              <a:pPr/>
              <a:t>18</a:t>
            </a:fld>
            <a:endParaRPr lang="en-US" dirty="0"/>
          </a:p>
        </p:txBody>
      </p:sp>
    </p:spTree>
    <p:extLst>
      <p:ext uri="{BB962C8B-B14F-4D97-AF65-F5344CB8AC3E}">
        <p14:creationId xmlns:p14="http://schemas.microsoft.com/office/powerpoint/2010/main" val="118930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19</a:t>
            </a:fld>
            <a:endParaRPr lang="en-US" dirty="0"/>
          </a:p>
        </p:txBody>
      </p:sp>
    </p:spTree>
    <p:extLst>
      <p:ext uri="{BB962C8B-B14F-4D97-AF65-F5344CB8AC3E}">
        <p14:creationId xmlns:p14="http://schemas.microsoft.com/office/powerpoint/2010/main" val="171398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Fairfax Circuit Court decision that other </a:t>
            </a:r>
            <a:r>
              <a:rPr lang="en-US" dirty="0" err="1"/>
              <a:t>NoVa</a:t>
            </a:r>
            <a:r>
              <a:rPr lang="en-US" dirty="0"/>
              <a:t> courts had started to follow, which found no authority for parents to sign.</a:t>
            </a:r>
          </a:p>
        </p:txBody>
      </p:sp>
      <p:sp>
        <p:nvSpPr>
          <p:cNvPr id="4" name="Slide Number Placeholder 3"/>
          <p:cNvSpPr>
            <a:spLocks noGrp="1"/>
          </p:cNvSpPr>
          <p:nvPr>
            <p:ph type="sldNum" sz="quarter" idx="10"/>
          </p:nvPr>
        </p:nvSpPr>
        <p:spPr/>
        <p:txBody>
          <a:bodyPr/>
          <a:lstStyle/>
          <a:p>
            <a:fld id="{16837C4A-99E0-46C7-AB84-D6C9DCA44801}" type="slidenum">
              <a:rPr lang="en-US" smtClean="0"/>
              <a:pPr/>
              <a:t>20</a:t>
            </a:fld>
            <a:endParaRPr lang="en-US" dirty="0"/>
          </a:p>
        </p:txBody>
      </p:sp>
    </p:spTree>
    <p:extLst>
      <p:ext uri="{BB962C8B-B14F-4D97-AF65-F5344CB8AC3E}">
        <p14:creationId xmlns:p14="http://schemas.microsoft.com/office/powerpoint/2010/main" val="84627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21</a:t>
            </a:fld>
            <a:endParaRPr lang="en-US" dirty="0"/>
          </a:p>
        </p:txBody>
      </p:sp>
    </p:spTree>
    <p:extLst>
      <p:ext uri="{BB962C8B-B14F-4D97-AF65-F5344CB8AC3E}">
        <p14:creationId xmlns:p14="http://schemas.microsoft.com/office/powerpoint/2010/main" val="99774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22</a:t>
            </a:fld>
            <a:endParaRPr lang="en-US" dirty="0"/>
          </a:p>
        </p:txBody>
      </p:sp>
    </p:spTree>
    <p:extLst>
      <p:ext uri="{BB962C8B-B14F-4D97-AF65-F5344CB8AC3E}">
        <p14:creationId xmlns:p14="http://schemas.microsoft.com/office/powerpoint/2010/main" val="3863267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23</a:t>
            </a:fld>
            <a:endParaRPr lang="en-US" dirty="0"/>
          </a:p>
        </p:txBody>
      </p:sp>
    </p:spTree>
    <p:extLst>
      <p:ext uri="{BB962C8B-B14F-4D97-AF65-F5344CB8AC3E}">
        <p14:creationId xmlns:p14="http://schemas.microsoft.com/office/powerpoint/2010/main" val="55062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out of House Courts initially, but after advocacy—most vigorously from IDC, it was rereferred to Courts from the floor and left there.</a:t>
            </a:r>
          </a:p>
        </p:txBody>
      </p:sp>
      <p:sp>
        <p:nvSpPr>
          <p:cNvPr id="4" name="Slide Number Placeholder 3"/>
          <p:cNvSpPr>
            <a:spLocks noGrp="1"/>
          </p:cNvSpPr>
          <p:nvPr>
            <p:ph type="sldNum" sz="quarter" idx="10"/>
          </p:nvPr>
        </p:nvSpPr>
        <p:spPr/>
        <p:txBody>
          <a:bodyPr/>
          <a:lstStyle/>
          <a:p>
            <a:fld id="{16837C4A-99E0-46C7-AB84-D6C9DCA44801}" type="slidenum">
              <a:rPr lang="en-US" smtClean="0"/>
              <a:pPr/>
              <a:t>24</a:t>
            </a:fld>
            <a:endParaRPr lang="en-US" dirty="0"/>
          </a:p>
        </p:txBody>
      </p:sp>
    </p:spTree>
    <p:extLst>
      <p:ext uri="{BB962C8B-B14F-4D97-AF65-F5344CB8AC3E}">
        <p14:creationId xmlns:p14="http://schemas.microsoft.com/office/powerpoint/2010/main" val="385017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6</a:t>
            </a:fld>
            <a:endParaRPr lang="en-US" dirty="0"/>
          </a:p>
        </p:txBody>
      </p:sp>
    </p:spTree>
    <p:extLst>
      <p:ext uri="{BB962C8B-B14F-4D97-AF65-F5344CB8AC3E}">
        <p14:creationId xmlns:p14="http://schemas.microsoft.com/office/powerpoint/2010/main" val="2928262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25</a:t>
            </a:fld>
            <a:endParaRPr lang="en-US" dirty="0"/>
          </a:p>
        </p:txBody>
      </p:sp>
    </p:spTree>
    <p:extLst>
      <p:ext uri="{BB962C8B-B14F-4D97-AF65-F5344CB8AC3E}">
        <p14:creationId xmlns:p14="http://schemas.microsoft.com/office/powerpoint/2010/main" val="79793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26</a:t>
            </a:fld>
            <a:endParaRPr lang="en-US" dirty="0"/>
          </a:p>
        </p:txBody>
      </p:sp>
    </p:spTree>
    <p:extLst>
      <p:ext uri="{BB962C8B-B14F-4D97-AF65-F5344CB8AC3E}">
        <p14:creationId xmlns:p14="http://schemas.microsoft.com/office/powerpoint/2010/main" val="247632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27</a:t>
            </a:fld>
            <a:endParaRPr lang="en-US" dirty="0"/>
          </a:p>
        </p:txBody>
      </p:sp>
    </p:spTree>
    <p:extLst>
      <p:ext uri="{BB962C8B-B14F-4D97-AF65-F5344CB8AC3E}">
        <p14:creationId xmlns:p14="http://schemas.microsoft.com/office/powerpoint/2010/main" val="424834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 provisions of McKinney-Vento Act were recently reauthorized under the Every Student Succeeds Act (ESSA). The updated federal law strengthens some of the affirmative requirements on schools to connect homeless youth with services, to ensure that their credits transfer between schools, and that enrollment barriers are removed.</a:t>
            </a:r>
          </a:p>
        </p:txBody>
      </p:sp>
      <p:sp>
        <p:nvSpPr>
          <p:cNvPr id="4" name="Slide Number Placeholder 3"/>
          <p:cNvSpPr>
            <a:spLocks noGrp="1"/>
          </p:cNvSpPr>
          <p:nvPr>
            <p:ph type="sldNum" sz="quarter" idx="10"/>
          </p:nvPr>
        </p:nvSpPr>
        <p:spPr/>
        <p:txBody>
          <a:bodyPr/>
          <a:lstStyle/>
          <a:p>
            <a:fld id="{16837C4A-99E0-46C7-AB84-D6C9DCA44801}" type="slidenum">
              <a:rPr lang="en-US" smtClean="0"/>
              <a:pPr/>
              <a:t>7</a:t>
            </a:fld>
            <a:endParaRPr lang="en-US" dirty="0"/>
          </a:p>
        </p:txBody>
      </p:sp>
    </p:spTree>
    <p:extLst>
      <p:ext uri="{BB962C8B-B14F-4D97-AF65-F5344CB8AC3E}">
        <p14:creationId xmlns:p14="http://schemas.microsoft.com/office/powerpoint/2010/main" val="268298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8</a:t>
            </a:fld>
            <a:endParaRPr lang="en-US" dirty="0"/>
          </a:p>
        </p:txBody>
      </p:sp>
    </p:spTree>
    <p:extLst>
      <p:ext uri="{BB962C8B-B14F-4D97-AF65-F5344CB8AC3E}">
        <p14:creationId xmlns:p14="http://schemas.microsoft.com/office/powerpoint/2010/main" val="67410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9</a:t>
            </a:fld>
            <a:endParaRPr lang="en-US" dirty="0"/>
          </a:p>
        </p:txBody>
      </p:sp>
    </p:spTree>
    <p:extLst>
      <p:ext uri="{BB962C8B-B14F-4D97-AF65-F5344CB8AC3E}">
        <p14:creationId xmlns:p14="http://schemas.microsoft.com/office/powerpoint/2010/main" val="427047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7C4A-99E0-46C7-AB84-D6C9DCA44801}" type="slidenum">
              <a:rPr lang="en-US" smtClean="0"/>
              <a:pPr/>
              <a:t>10</a:t>
            </a:fld>
            <a:endParaRPr lang="en-US" dirty="0"/>
          </a:p>
        </p:txBody>
      </p:sp>
    </p:spTree>
    <p:extLst>
      <p:ext uri="{BB962C8B-B14F-4D97-AF65-F5344CB8AC3E}">
        <p14:creationId xmlns:p14="http://schemas.microsoft.com/office/powerpoint/2010/main" val="40746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 compliance.</a:t>
            </a:r>
          </a:p>
        </p:txBody>
      </p:sp>
      <p:sp>
        <p:nvSpPr>
          <p:cNvPr id="4" name="Slide Number Placeholder 3"/>
          <p:cNvSpPr>
            <a:spLocks noGrp="1"/>
          </p:cNvSpPr>
          <p:nvPr>
            <p:ph type="sldNum" sz="quarter" idx="10"/>
          </p:nvPr>
        </p:nvSpPr>
        <p:spPr/>
        <p:txBody>
          <a:bodyPr/>
          <a:lstStyle/>
          <a:p>
            <a:fld id="{16837C4A-99E0-46C7-AB84-D6C9DCA44801}" type="slidenum">
              <a:rPr lang="en-US" smtClean="0"/>
              <a:pPr/>
              <a:t>12</a:t>
            </a:fld>
            <a:endParaRPr lang="en-US" dirty="0"/>
          </a:p>
        </p:txBody>
      </p:sp>
    </p:spTree>
    <p:extLst>
      <p:ext uri="{BB962C8B-B14F-4D97-AF65-F5344CB8AC3E}">
        <p14:creationId xmlns:p14="http://schemas.microsoft.com/office/powerpoint/2010/main" val="38732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Larceny is one of the highest-sending charges for kids going to DJJ.</a:t>
            </a:r>
          </a:p>
        </p:txBody>
      </p:sp>
      <p:sp>
        <p:nvSpPr>
          <p:cNvPr id="4" name="Slide Number Placeholder 3"/>
          <p:cNvSpPr>
            <a:spLocks noGrp="1"/>
          </p:cNvSpPr>
          <p:nvPr>
            <p:ph type="sldNum" sz="quarter" idx="10"/>
          </p:nvPr>
        </p:nvSpPr>
        <p:spPr/>
        <p:txBody>
          <a:bodyPr/>
          <a:lstStyle/>
          <a:p>
            <a:fld id="{16837C4A-99E0-46C7-AB84-D6C9DCA44801}" type="slidenum">
              <a:rPr lang="en-US" smtClean="0"/>
              <a:pPr/>
              <a:t>13</a:t>
            </a:fld>
            <a:endParaRPr lang="en-US" dirty="0"/>
          </a:p>
        </p:txBody>
      </p:sp>
    </p:spTree>
    <p:extLst>
      <p:ext uri="{BB962C8B-B14F-4D97-AF65-F5344CB8AC3E}">
        <p14:creationId xmlns:p14="http://schemas.microsoft.com/office/powerpoint/2010/main" val="82287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information-sharing bills have been death by 1000 cuts to juvenile records confidentiality, so we all just need to keep an eye on how this hole keeps widening and widening.</a:t>
            </a:r>
          </a:p>
        </p:txBody>
      </p:sp>
      <p:sp>
        <p:nvSpPr>
          <p:cNvPr id="4" name="Slide Number Placeholder 3"/>
          <p:cNvSpPr>
            <a:spLocks noGrp="1"/>
          </p:cNvSpPr>
          <p:nvPr>
            <p:ph type="sldNum" sz="quarter" idx="10"/>
          </p:nvPr>
        </p:nvSpPr>
        <p:spPr/>
        <p:txBody>
          <a:bodyPr/>
          <a:lstStyle/>
          <a:p>
            <a:fld id="{16837C4A-99E0-46C7-AB84-D6C9DCA44801}" type="slidenum">
              <a:rPr lang="en-US" smtClean="0"/>
              <a:pPr/>
              <a:t>14</a:t>
            </a:fld>
            <a:endParaRPr lang="en-US" dirty="0"/>
          </a:p>
        </p:txBody>
      </p:sp>
    </p:spTree>
    <p:extLst>
      <p:ext uri="{BB962C8B-B14F-4D97-AF65-F5344CB8AC3E}">
        <p14:creationId xmlns:p14="http://schemas.microsoft.com/office/powerpoint/2010/main" val="297702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217067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375724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36585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28800"/>
            <a:ext cx="7772400" cy="1470025"/>
          </a:xfrm>
        </p:spPr>
        <p:txBody>
          <a:bodyPr>
            <a:normAutofit/>
          </a:bodyPr>
          <a:lstStyle>
            <a:lvl1pPr>
              <a:defRPr lang="en-US" sz="3600" b="1" kern="1200" baseline="0" dirty="0" smtClean="0">
                <a:solidFill>
                  <a:schemeClr val="accent1">
                    <a:lumMod val="50000"/>
                  </a:schemeClr>
                </a:solidFill>
                <a:latin typeface="Century" pitchFamily="18" charset="0"/>
                <a:ea typeface="+mj-ea"/>
                <a:cs typeface="+mj-cs"/>
              </a:defRPr>
            </a:lvl1pPr>
          </a:lstStyle>
          <a:p>
            <a:r>
              <a:rPr lang="en-US" dirty="0"/>
              <a:t>&lt;Topic&gt; LAJC Training, &lt;Month&gt; &lt;Year&gt;</a:t>
            </a:r>
          </a:p>
        </p:txBody>
      </p:sp>
      <p:sp>
        <p:nvSpPr>
          <p:cNvPr id="3" name="Subtitle 2"/>
          <p:cNvSpPr>
            <a:spLocks noGrp="1"/>
          </p:cNvSpPr>
          <p:nvPr>
            <p:ph type="subTitle" idx="1" hasCustomPrompt="1"/>
          </p:nvPr>
        </p:nvSpPr>
        <p:spPr>
          <a:xfrm>
            <a:off x="1371600" y="3352800"/>
            <a:ext cx="6400800" cy="1066800"/>
          </a:xfrm>
        </p:spPr>
        <p:txBody>
          <a:bodyPr>
            <a:noAutofit/>
          </a:bodyPr>
          <a:lstStyle>
            <a:lvl1pPr marL="0" indent="0" algn="ctr">
              <a:buNone/>
              <a:defRPr sz="7200" b="1">
                <a:solidFill>
                  <a:schemeClr val="accent2"/>
                </a:solidFill>
                <a:latin typeface="Century"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&lt;Title&gt;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224" y="723900"/>
            <a:ext cx="5068285" cy="990600"/>
          </a:xfrm>
          <a:prstGeom prst="rect">
            <a:avLst/>
          </a:prstGeom>
        </p:spPr>
      </p:pic>
      <p:sp>
        <p:nvSpPr>
          <p:cNvPr id="6" name="Subtitle 2"/>
          <p:cNvSpPr txBox="1">
            <a:spLocks/>
          </p:cNvSpPr>
          <p:nvPr/>
        </p:nvSpPr>
        <p:spPr>
          <a:xfrm>
            <a:off x="1371600" y="4495800"/>
            <a:ext cx="6400800" cy="1752600"/>
          </a:xfrm>
          <a:prstGeom prst="rect">
            <a:avLst/>
          </a:prstGeom>
        </p:spPr>
        <p:txBody>
          <a:bodyPr vert="horz" lIns="91440" tIns="45720" rIns="91440" bIns="45720" rtlCol="0">
            <a:noAutofit/>
          </a:bodyPr>
          <a:lstStyle>
            <a:lvl1pPr marL="0" indent="0" algn="ctr">
              <a:buNone/>
              <a:defRPr sz="7200" b="1">
                <a:solidFill>
                  <a:schemeClr val="accent2"/>
                </a:solidFill>
                <a:latin typeface="Century"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chemeClr val="bg1">
                  <a:lumMod val="50000"/>
                </a:schemeClr>
              </a:solidFill>
              <a:effectLst/>
              <a:uLnTx/>
              <a:uFillTx/>
              <a:latin typeface="Century" pitchFamily="18" charset="0"/>
              <a:ea typeface="+mn-ea"/>
              <a:cs typeface="+mn-cs"/>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38E9E-97BF-4066-83AE-CEEBAC09888B}"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367612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816C5-0A85-44C5-9695-E24E85174334}"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304232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58A8C0-AE19-494F-90E1-5D65B44A5AB9}" type="datetime1">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123770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8C90F-D0C6-488C-946B-92CD046BFF89}" type="datetime1">
              <a:rPr lang="en-US" smtClean="0"/>
              <a:pPr/>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55692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4F6887-FF42-41C5-BC5E-E2539DB662CA}" type="datetime1">
              <a:rPr lang="en-US" smtClean="0"/>
              <a:pPr/>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170137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9B06E-788E-47BA-B4FA-2ED01B438A2D}" type="datetime1">
              <a:rPr lang="en-US" smtClean="0"/>
              <a:pPr/>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134975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1997B-49CA-4E7D-B455-9CAC8A1DFF58}" type="datetime1">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10773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246216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DD077-FE84-4B2F-89A3-365A04625703}" type="datetime1">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2246407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D3D56-E420-4E15-9D16-160B365BD9B0}"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244844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5DC00-BD3B-4703-A2E8-CC7AC4BCE433}"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extLst>
      <p:ext uri="{BB962C8B-B14F-4D97-AF65-F5344CB8AC3E}">
        <p14:creationId xmlns:p14="http://schemas.microsoft.com/office/powerpoint/2010/main" val="3858460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ABEF28B5-69F9-4891-963A-CCDD6F558982}"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3A38E9E-97BF-4066-83AE-CEEBAC09888B}"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6B816C5-0A85-44C5-9695-E24E85174334}" type="datetime1">
              <a:rPr lang="en-US" smtClean="0"/>
              <a:pPr/>
              <a:t>4/11/2019</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3571B67-AC90-4F47-AAB9-AA5727C5C155}"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E58A8C0-AE19-494F-90E1-5D65B44A5AB9}" type="datetime1">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4D8C90F-D0C6-488C-946B-92CD046BFF89}" type="datetime1">
              <a:rPr lang="en-US" smtClean="0"/>
              <a:pPr/>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277760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C4F6887-FF42-41C5-BC5E-E2539DB662CA}" type="datetime1">
              <a:rPr lang="en-US" smtClean="0"/>
              <a:pPr/>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9B06E-788E-47BA-B4FA-2ED01B438A2D}" type="datetime1">
              <a:rPr lang="en-US" smtClean="0"/>
              <a:pPr/>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C31997B-49CA-4E7D-B455-9CAC8A1DFF58}" type="datetime1">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08DD077-FE84-4B2F-89A3-365A04625703}" type="datetime1">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71B67-AC90-4F47-AAB9-AA5727C5C155}" type="slidenum">
              <a:rPr lang="en-US" smtClean="0"/>
              <a:pPr/>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a:t>Click icon to add picture</a:t>
            </a:r>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a:t>Click icon to add picture</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a:t>Click icon to add picture</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a:t>Click icon to add picture</a:t>
            </a:r>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F9D3D56-E420-4E15-9D16-160B365BD9B0}"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15DC00-BD3B-4703-A2E8-CC7AC4BCE433}" type="datetime1">
              <a:rPr lang="en-US" smtClean="0"/>
              <a:pPr/>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71B67-AC90-4F47-AAB9-AA5727C5C15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DB44A6-BEC1-453F-8BAA-D4E64E6F93A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76204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22795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215826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143261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59617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85B945-A8F3-4573-96C7-B3557BCC6322}" type="datetimeFigureOut">
              <a:rPr lang="en-US" smtClean="0"/>
              <a:pPr/>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405456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B44A6-BEC1-453F-8BAA-D4E64E6F93AD}" type="slidenum">
              <a:rPr lang="en-US" smtClean="0"/>
              <a:pPr/>
              <a:t>‹#›</a:t>
            </a:fld>
            <a:endParaRPr lang="en-US" dirty="0"/>
          </a:p>
        </p:txBody>
      </p:sp>
    </p:spTree>
    <p:extLst>
      <p:ext uri="{BB962C8B-B14F-4D97-AF65-F5344CB8AC3E}">
        <p14:creationId xmlns:p14="http://schemas.microsoft.com/office/powerpoint/2010/main" val="1720322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F28B5-69F9-4891-963A-CCDD6F558982}" type="datetime1">
              <a:rPr lang="en-US" smtClean="0"/>
              <a:pPr/>
              <a:t>4/11/2019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1B67-AC90-4F47-AAB9-AA5727C5C155}" type="slidenum">
              <a:rPr lang="en-US" smtClean="0"/>
              <a:pPr/>
              <a:t>‹#›</a:t>
            </a:fld>
            <a:endParaRPr lang="en-US" dirty="0"/>
          </a:p>
        </p:txBody>
      </p:sp>
      <p:pic>
        <p:nvPicPr>
          <p:cNvPr id="7" name="Picture 6" descr="LAJC-logo-cmyk.jpg"/>
          <p:cNvPicPr>
            <a:picLocks noChangeAspect="1"/>
          </p:cNvPicPr>
          <p:nvPr/>
        </p:nvPicPr>
        <p:blipFill>
          <a:blip r:embed="rId13" cstate="print"/>
          <a:srcRect l="11294" t="-3879" r="79723" b="60776"/>
          <a:stretch>
            <a:fillRect/>
          </a:stretch>
        </p:blipFill>
        <p:spPr>
          <a:xfrm>
            <a:off x="0" y="6460435"/>
            <a:ext cx="9144000" cy="397565"/>
          </a:xfrm>
          <a:prstGeom prst="rect">
            <a:avLst/>
          </a:prstGeom>
        </p:spPr>
      </p:pic>
      <p:pic>
        <p:nvPicPr>
          <p:cNvPr id="8" name="Picture 7" descr="LAJC-logo-cmyk.jpg"/>
          <p:cNvPicPr>
            <a:picLocks noChangeAspect="1"/>
          </p:cNvPicPr>
          <p:nvPr/>
        </p:nvPicPr>
        <p:blipFill>
          <a:blip r:embed="rId13" cstate="print"/>
          <a:srcRect l="11294" t="-3879" r="79723" b="60776"/>
          <a:stretch>
            <a:fillRect/>
          </a:stretch>
        </p:blipFill>
        <p:spPr>
          <a:xfrm>
            <a:off x="0" y="0"/>
            <a:ext cx="9144000" cy="397565"/>
          </a:xfrm>
          <a:prstGeom prst="rect">
            <a:avLst/>
          </a:prstGeom>
        </p:spPr>
      </p:pic>
    </p:spTree>
    <p:extLst>
      <p:ext uri="{BB962C8B-B14F-4D97-AF65-F5344CB8AC3E}">
        <p14:creationId xmlns:p14="http://schemas.microsoft.com/office/powerpoint/2010/main" val="3745138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7585B945-A8F3-4573-96C7-B3557BCC6322}" type="datetimeFigureOut">
              <a:rPr lang="en-US" smtClean="0"/>
              <a:pPr/>
              <a:t>4/11/2019</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08DB44A6-BEC1-453F-8BAA-D4E64E6F93A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lis.virginia.gov/"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hyperlink" Target="mailto:amy@justice4all.org"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marL="0" indent="0" algn="ctr">
              <a:buNone/>
            </a:pPr>
            <a:br>
              <a:rPr lang="en-US" sz="4600" dirty="0"/>
            </a:br>
            <a:endParaRPr lang="en-US" sz="4600" dirty="0"/>
          </a:p>
          <a:p>
            <a:pPr marL="0" indent="0" algn="ctr">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algn="r">
              <a:buNone/>
            </a:pPr>
            <a:endParaRPr lang="en-US" sz="1800" dirty="0">
              <a:latin typeface="Cambria" pitchFamily="18" charset="0"/>
            </a:endParaRPr>
          </a:p>
          <a:p>
            <a:pPr marL="0" indent="0" algn="r">
              <a:buNone/>
            </a:pPr>
            <a:endParaRPr lang="en-US" sz="1800" dirty="0">
              <a:latin typeface="Cambria" pitchFamily="18" charset="0"/>
            </a:endParaRPr>
          </a:p>
          <a:p>
            <a:pPr marL="0" indent="0" algn="r">
              <a:buNone/>
            </a:pPr>
            <a:endParaRPr lang="en-US" sz="1800" dirty="0">
              <a:latin typeface="Cambria" pitchFamily="18" charset="0"/>
            </a:endParaRPr>
          </a:p>
          <a:p>
            <a:pPr marL="0" indent="0" algn="r">
              <a:buNone/>
            </a:pPr>
            <a:endParaRPr lang="en-US" sz="1800" dirty="0">
              <a:latin typeface="Cambria" pitchFamily="18" charset="0"/>
            </a:endParaRPr>
          </a:p>
          <a:p>
            <a:pPr marL="0" indent="0" algn="r">
              <a:buNone/>
            </a:pPr>
            <a:endParaRPr lang="en-US" sz="1800" dirty="0">
              <a:latin typeface="Cambria" pitchFamily="18" charset="0"/>
            </a:endParaRPr>
          </a:p>
          <a:p>
            <a:pPr marL="0" indent="0" algn="r">
              <a:buNone/>
            </a:pPr>
            <a:endParaRPr lang="en-US" sz="1800" dirty="0">
              <a:latin typeface="Cambria" pitchFamily="18" charset="0"/>
            </a:endParaRPr>
          </a:p>
          <a:p>
            <a:pPr marL="0" indent="0" algn="r">
              <a:buNone/>
            </a:pPr>
            <a:endParaRPr lang="en-US" sz="1800" dirty="0">
              <a:latin typeface="Cambria" pitchFamily="18" charset="0"/>
            </a:endParaRPr>
          </a:p>
          <a:p>
            <a:pPr marL="0" indent="0" algn="r">
              <a:buNone/>
            </a:pPr>
            <a:endParaRPr lang="en-US" sz="2100" dirty="0">
              <a:latin typeface="Cambria" pitchFamily="18" charset="0"/>
            </a:endParaRPr>
          </a:p>
        </p:txBody>
      </p:sp>
      <p:sp>
        <p:nvSpPr>
          <p:cNvPr id="4" name="Rectangle 3"/>
          <p:cNvSpPr/>
          <p:nvPr/>
        </p:nvSpPr>
        <p:spPr>
          <a:xfrm>
            <a:off x="610032" y="609600"/>
            <a:ext cx="8000568" cy="4001095"/>
          </a:xfrm>
          <a:prstGeom prst="rect">
            <a:avLst/>
          </a:prstGeom>
          <a:ln>
            <a:solidFill>
              <a:schemeClr val="accent1"/>
            </a:solidFill>
          </a:ln>
        </p:spPr>
        <p:txBody>
          <a:bodyPr wrap="square">
            <a:spAutoFit/>
          </a:bodyPr>
          <a:lstStyle/>
          <a:p>
            <a:pPr algn="ctr">
              <a:spcBef>
                <a:spcPts val="2400"/>
              </a:spcBef>
            </a:pPr>
            <a:r>
              <a:rPr lang="en-US" sz="3600" b="1" kern="0" dirty="0">
                <a:solidFill>
                  <a:srgbClr val="FFFFFF"/>
                </a:solidFill>
                <a:latin typeface="Cambria" pitchFamily="18" charset="0"/>
                <a:ea typeface="Times New Roman"/>
                <a:cs typeface="Times New Roman"/>
              </a:rPr>
              <a:t>Children and the Law</a:t>
            </a:r>
          </a:p>
          <a:p>
            <a:pPr algn="ctr">
              <a:spcBef>
                <a:spcPts val="2400"/>
              </a:spcBef>
            </a:pPr>
            <a:r>
              <a:rPr lang="en-US" sz="3600" b="1" kern="0" dirty="0">
                <a:solidFill>
                  <a:srgbClr val="FFFFFF"/>
                </a:solidFill>
                <a:latin typeface="Cambria" pitchFamily="18" charset="0"/>
                <a:ea typeface="Times New Roman"/>
                <a:cs typeface="Times New Roman"/>
              </a:rPr>
              <a:t>2018</a:t>
            </a:r>
          </a:p>
          <a:p>
            <a:pPr algn="ctr">
              <a:spcBef>
                <a:spcPts val="2400"/>
              </a:spcBef>
            </a:pPr>
            <a:r>
              <a:rPr lang="en-US" sz="3600" b="1" kern="0" dirty="0">
                <a:latin typeface="Cambria" pitchFamily="18" charset="0"/>
                <a:ea typeface="Times New Roman"/>
                <a:cs typeface="Times New Roman"/>
              </a:rPr>
              <a:t>Recent Developments in Poverty Law</a:t>
            </a:r>
            <a:endParaRPr lang="en-US" sz="2400" b="1" kern="0" dirty="0">
              <a:latin typeface="Cambria" pitchFamily="18" charset="0"/>
              <a:ea typeface="Times New Roman"/>
              <a:cs typeface="Times New Roman"/>
            </a:endParaRPr>
          </a:p>
          <a:p>
            <a:pPr algn="ctr">
              <a:spcBef>
                <a:spcPts val="1200"/>
              </a:spcBef>
            </a:pPr>
            <a:r>
              <a:rPr lang="en-US" sz="2400" b="1" dirty="0">
                <a:latin typeface="Cambria" pitchFamily="18" charset="0"/>
                <a:ea typeface="Times New Roman"/>
                <a:cs typeface="Times New Roman"/>
              </a:rPr>
              <a:t>Education &amp; Juvenile Justice</a:t>
            </a:r>
          </a:p>
          <a:p>
            <a:pPr algn="ctr"/>
            <a:endParaRPr lang="en-US" sz="2400" dirty="0">
              <a:latin typeface="Cambria" pitchFamily="18" charset="0"/>
              <a:ea typeface="Calibri"/>
              <a:cs typeface="Times New Roman"/>
            </a:endParaRPr>
          </a:p>
          <a:p>
            <a:pPr algn="ctr"/>
            <a:r>
              <a:rPr lang="en-US" sz="2400" dirty="0">
                <a:latin typeface="Cambria" pitchFamily="18" charset="0"/>
                <a:ea typeface="Calibri"/>
                <a:cs typeface="Times New Roman"/>
              </a:rPr>
              <a:t>June 26, 2018</a:t>
            </a:r>
          </a:p>
          <a:p>
            <a:pPr algn="ctr"/>
            <a:endParaRPr lang="en-US" sz="2400" dirty="0">
              <a:solidFill>
                <a:schemeClr val="tx2"/>
              </a:solidFill>
              <a:latin typeface="Cambria" pitchFamily="18" charset="0"/>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411915"/>
            <a:ext cx="2824223" cy="551996"/>
          </a:xfrm>
          <a:prstGeom prst="rect">
            <a:avLst/>
          </a:prstGeom>
        </p:spPr>
      </p:pic>
    </p:spTree>
    <p:extLst>
      <p:ext uri="{BB962C8B-B14F-4D97-AF65-F5344CB8AC3E}">
        <p14:creationId xmlns:p14="http://schemas.microsoft.com/office/powerpoint/2010/main" val="242012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Education</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775" y="2514600"/>
            <a:ext cx="7662864" cy="4114800"/>
          </a:xfrm>
        </p:spPr>
        <p:txBody>
          <a:bodyPr>
            <a:normAutofit fontScale="92500"/>
          </a:bodyPr>
          <a:lstStyle/>
          <a:p>
            <a:r>
              <a:rPr lang="en-US" b="1" dirty="0"/>
              <a:t>SB 476 (Reeves); HB 445 (Carroll Foy)</a:t>
            </a:r>
            <a:r>
              <a:rPr lang="en-US" dirty="0"/>
              <a:t>: Provides that school principals are not required to report school-based criminal misdemeanors or status offenses to law enforcement </a:t>
            </a:r>
          </a:p>
          <a:p>
            <a:r>
              <a:rPr lang="en-US" b="1" dirty="0"/>
              <a:t>HB 15 (Mullin): </a:t>
            </a:r>
            <a:r>
              <a:rPr lang="en-US" dirty="0"/>
              <a:t>Requires a principal to first take appropriate alternative disciplinary action or determine that no such appropriate alternative disciplinary action exists before referring to the local law-enforcement agency student incidents of assault and assault and battery without bodily injury.</a:t>
            </a:r>
          </a:p>
          <a:p>
            <a:r>
              <a:rPr lang="en-US" b="1" dirty="0"/>
              <a:t>HB 688 (</a:t>
            </a:r>
            <a:r>
              <a:rPr lang="en-US" b="1" dirty="0" err="1"/>
              <a:t>McQuinn</a:t>
            </a:r>
            <a:r>
              <a:rPr lang="en-US" b="1" dirty="0"/>
              <a:t>)</a:t>
            </a:r>
            <a:r>
              <a:rPr lang="en-US" dirty="0"/>
              <a:t>: Requires local school boards to provide alternative education programs for suspended students.</a:t>
            </a:r>
          </a:p>
          <a:p>
            <a:endParaRPr lang="en-US" dirty="0"/>
          </a:p>
        </p:txBody>
      </p:sp>
    </p:spTree>
    <p:extLst>
      <p:ext uri="{BB962C8B-B14F-4D97-AF65-F5344CB8AC3E}">
        <p14:creationId xmlns:p14="http://schemas.microsoft.com/office/powerpoint/2010/main" val="159958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057400"/>
            <a:ext cx="7772400" cy="1362075"/>
          </a:xfrm>
        </p:spPr>
        <p:txBody>
          <a:bodyPr>
            <a:noAutofit/>
          </a:bodyPr>
          <a:lstStyle/>
          <a:p>
            <a:pPr algn="ctr"/>
            <a:r>
              <a:rPr lang="en-US" sz="6000" dirty="0">
                <a:solidFill>
                  <a:srgbClr val="FFFFFF"/>
                </a:solidFill>
              </a:rPr>
              <a:t>Courts</a:t>
            </a:r>
          </a:p>
        </p:txBody>
      </p:sp>
    </p:spTree>
    <p:extLst>
      <p:ext uri="{BB962C8B-B14F-4D97-AF65-F5344CB8AC3E}">
        <p14:creationId xmlns:p14="http://schemas.microsoft.com/office/powerpoint/2010/main" val="121421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52 / HB 35</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Spruill</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Hayes</a:t>
            </a:r>
            <a:r>
              <a:rPr lang="it-IT" b="1" dirty="0">
                <a:solidFill>
                  <a:srgbClr val="FFFFFF"/>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lnSpcReduction="10000"/>
          </a:bodyPr>
          <a:lstStyle/>
          <a:p>
            <a:pPr marL="0" indent="0">
              <a:buNone/>
            </a:pPr>
            <a:r>
              <a:rPr lang="en-US" dirty="0"/>
              <a:t>Provides that when juveniles who are determined by the court to be a threat to the security or safety of other juveniles detained in a juvenile secure facility are transferred to or confined to a jail or other facility for the detention of adults, such adult-detention facility must be approved by the State Board of Corrections for the detention of juveniles. </a:t>
            </a:r>
          </a:p>
          <a:p>
            <a:pPr marL="0" indent="0">
              <a:buNone/>
            </a:pPr>
            <a:r>
              <a:rPr lang="en-US" dirty="0"/>
              <a:t>The bill removes an existing provision that such juveniles need not be separated and removed from the adult detainees when confined with adults. </a:t>
            </a:r>
          </a:p>
        </p:txBody>
      </p:sp>
    </p:spTree>
    <p:extLst>
      <p:ext uri="{BB962C8B-B14F-4D97-AF65-F5344CB8AC3E}">
        <p14:creationId xmlns:p14="http://schemas.microsoft.com/office/powerpoint/2010/main" val="268665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105 / HB 1550</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Suetterlein</a:t>
            </a:r>
            <a:r>
              <a:rPr lang="it-IT" b="1" dirty="0">
                <a:solidFill>
                  <a:srgbClr val="FFFFFF"/>
                </a:solidFill>
                <a:effectLst>
                  <a:outerShdw blurRad="38100" dist="38100" dir="2700000" algn="tl">
                    <a:srgbClr val="000000">
                      <a:alpha val="43137"/>
                    </a:srgbClr>
                  </a:outerShdw>
                </a:effectLst>
              </a:rPr>
              <a:t>, L. Adams)</a:t>
            </a:r>
          </a:p>
        </p:txBody>
      </p:sp>
      <p:sp>
        <p:nvSpPr>
          <p:cNvPr id="3" name="Content Placeholder 2"/>
          <p:cNvSpPr>
            <a:spLocks noGrp="1"/>
          </p:cNvSpPr>
          <p:nvPr>
            <p:ph idx="1"/>
          </p:nvPr>
        </p:nvSpPr>
        <p:spPr/>
        <p:txBody>
          <a:bodyPr>
            <a:normAutofit/>
          </a:bodyPr>
          <a:lstStyle/>
          <a:p>
            <a:r>
              <a:rPr lang="en-US" dirty="0"/>
              <a:t>Increases from $200 to $500 the threshold amount of money taken or value of goods or chattel taken at which the crime rises from petit larceny to grand larceny. The bill increases the threshold by the same amount for the classification of certain property crimes.</a:t>
            </a:r>
          </a:p>
        </p:txBody>
      </p:sp>
    </p:spTree>
    <p:extLst>
      <p:ext uri="{BB962C8B-B14F-4D97-AF65-F5344CB8AC3E}">
        <p14:creationId xmlns:p14="http://schemas.microsoft.com/office/powerpoint/2010/main" val="262085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109 / HB 135</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(Black, </a:t>
            </a:r>
            <a:r>
              <a:rPr lang="it-IT" b="1" dirty="0" err="1">
                <a:solidFill>
                  <a:srgbClr val="FFFFFF"/>
                </a:solidFill>
                <a:effectLst>
                  <a:outerShdw blurRad="38100" dist="38100" dir="2700000" algn="tl">
                    <a:srgbClr val="000000">
                      <a:alpha val="43137"/>
                    </a:srgbClr>
                  </a:outerShdw>
                </a:effectLst>
              </a:rPr>
              <a:t>J</a:t>
            </a:r>
            <a:r>
              <a:rPr lang="it-IT" b="1" dirty="0">
                <a:solidFill>
                  <a:srgbClr val="FFFFFF"/>
                </a:solidFill>
                <a:effectLst>
                  <a:outerShdw blurRad="38100" dist="38100" dir="2700000" algn="tl">
                    <a:srgbClr val="000000">
                      <a:alpha val="43137"/>
                    </a:srgbClr>
                  </a:outerShdw>
                </a:effectLst>
              </a:rPr>
              <a:t>. Bell)</a:t>
            </a:r>
          </a:p>
        </p:txBody>
      </p:sp>
      <p:sp>
        <p:nvSpPr>
          <p:cNvPr id="3" name="Content Placeholder 2"/>
          <p:cNvSpPr>
            <a:spLocks noGrp="1"/>
          </p:cNvSpPr>
          <p:nvPr>
            <p:ph idx="1"/>
          </p:nvPr>
        </p:nvSpPr>
        <p:spPr/>
        <p:txBody>
          <a:bodyPr>
            <a:normAutofit fontScale="92500" lnSpcReduction="10000"/>
          </a:bodyPr>
          <a:lstStyle/>
          <a:p>
            <a:r>
              <a:rPr lang="en-US" dirty="0"/>
              <a:t>Provides that juvenile record information maintained in the Central Criminal Records Exchange may be disseminated (</a:t>
            </a:r>
            <a:r>
              <a:rPr lang="en-US" dirty="0" err="1"/>
              <a:t>i</a:t>
            </a:r>
            <a:r>
              <a:rPr lang="en-US" dirty="0"/>
              <a:t>) to the State Health Commissioner or his designee for the purpose of screening any person who applies to be a volunteer with or an employee of an emergency medical services agency and (ii) to the chief law-enforcement officer of a locality, or his designee who shall be an individual employed as a public safety official of the locality, that has adopted an ordinance to conduct investigations of employment applicants for the purpose of screening any person who applies to be a volunteer with or an employee of an emergency medical services agency. </a:t>
            </a:r>
          </a:p>
        </p:txBody>
      </p:sp>
    </p:spTree>
    <p:extLst>
      <p:ext uri="{BB962C8B-B14F-4D97-AF65-F5344CB8AC3E}">
        <p14:creationId xmlns:p14="http://schemas.microsoft.com/office/powerpoint/2010/main" val="47277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609</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Surovell</a:t>
            </a:r>
            <a:r>
              <a:rPr lang="it-IT" b="1" dirty="0">
                <a:solidFill>
                  <a:srgbClr val="FFFFFF"/>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a:bodyPr>
          <a:lstStyle/>
          <a:p>
            <a:r>
              <a:rPr lang="en-US" dirty="0"/>
              <a:t>Clarifies that when a juvenile and domestic relations district court obtains jurisdiction in the case of any child, such jurisdiction includes the authority to suspend, reduce, modify, or dismiss the disposition of any juvenile adjudication until such person reaches 21 years of age, except when the person is in the custody of the Department of Juvenile Justice or the court is divested of jurisdiction. The bill provides that it is declaratory of existing law. </a:t>
            </a:r>
          </a:p>
        </p:txBody>
      </p:sp>
    </p:spTree>
    <p:extLst>
      <p:ext uri="{BB962C8B-B14F-4D97-AF65-F5344CB8AC3E}">
        <p14:creationId xmlns:p14="http://schemas.microsoft.com/office/powerpoint/2010/main" val="118488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274</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Ward</a:t>
            </a:r>
            <a:r>
              <a:rPr lang="it-IT" b="1" dirty="0">
                <a:solidFill>
                  <a:srgbClr val="FFFFFF"/>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a:bodyPr>
          <a:lstStyle/>
          <a:p>
            <a:r>
              <a:rPr lang="en-US" dirty="0"/>
              <a:t>Provides that a student may have up to three discretionary diversions for truancy so long as the immediately previous diversion occurred at least three calendar years prior to the current diversion. </a:t>
            </a:r>
          </a:p>
        </p:txBody>
      </p:sp>
    </p:spTree>
    <p:extLst>
      <p:ext uri="{BB962C8B-B14F-4D97-AF65-F5344CB8AC3E}">
        <p14:creationId xmlns:p14="http://schemas.microsoft.com/office/powerpoint/2010/main" val="239960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278</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(Collins)</a:t>
            </a:r>
          </a:p>
        </p:txBody>
      </p:sp>
      <p:sp>
        <p:nvSpPr>
          <p:cNvPr id="3" name="Content Placeholder 2"/>
          <p:cNvSpPr>
            <a:spLocks noGrp="1"/>
          </p:cNvSpPr>
          <p:nvPr>
            <p:ph idx="1"/>
          </p:nvPr>
        </p:nvSpPr>
        <p:spPr/>
        <p:txBody>
          <a:bodyPr>
            <a:normAutofit/>
          </a:bodyPr>
          <a:lstStyle/>
          <a:p>
            <a:r>
              <a:rPr lang="en-US" dirty="0"/>
              <a:t>Provides that a court may adjust the costs of a guardian ad </a:t>
            </a:r>
            <a:r>
              <a:rPr lang="en-US" dirty="0" err="1"/>
              <a:t>litem's</a:t>
            </a:r>
            <a:r>
              <a:rPr lang="en-US" dirty="0"/>
              <a:t> services for good cause shown or upon the failure of the guardian ad litem to substantially comply with the standards adopted for attorneys appointed as guardians ad litem. </a:t>
            </a:r>
          </a:p>
        </p:txBody>
      </p:sp>
    </p:spTree>
    <p:extLst>
      <p:ext uri="{BB962C8B-B14F-4D97-AF65-F5344CB8AC3E}">
        <p14:creationId xmlns:p14="http://schemas.microsoft.com/office/powerpoint/2010/main" val="33552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511</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R</a:t>
            </a:r>
            <a:r>
              <a:rPr lang="it-IT" b="1" dirty="0">
                <a:solidFill>
                  <a:srgbClr val="FFFFFF"/>
                </a:solidFill>
                <a:effectLst>
                  <a:outerShdw blurRad="38100" dist="38100" dir="2700000" algn="tl">
                    <a:srgbClr val="000000">
                      <a:alpha val="43137"/>
                    </a:srgbClr>
                  </a:outerShdw>
                </a:effectLst>
              </a:rPr>
              <a:t>. Bell)</a:t>
            </a:r>
          </a:p>
        </p:txBody>
      </p:sp>
      <p:sp>
        <p:nvSpPr>
          <p:cNvPr id="3" name="Content Placeholder 2"/>
          <p:cNvSpPr>
            <a:spLocks noGrp="1"/>
          </p:cNvSpPr>
          <p:nvPr>
            <p:ph idx="1"/>
          </p:nvPr>
        </p:nvSpPr>
        <p:spPr/>
        <p:txBody>
          <a:bodyPr>
            <a:normAutofit fontScale="92500"/>
          </a:bodyPr>
          <a:lstStyle/>
          <a:p>
            <a:r>
              <a:rPr lang="en-US" dirty="0"/>
              <a:t>Requires local departments of social services to notify the local attorney for the Commonwealth of all complaints of suspected child abuse or neglect involving the child’s being left alone in the same dwelling with a person to whom the child is not related by blood or marriage and who has been convicted of an offense against a minor for which registration is required as a violent sexual offender. The bill also adds such a complaint to the list of complaints that a local department that has been designated as a child-protective services differential response agency by the Department of Social Services must investigate.</a:t>
            </a:r>
          </a:p>
        </p:txBody>
      </p:sp>
    </p:spTree>
    <p:extLst>
      <p:ext uri="{BB962C8B-B14F-4D97-AF65-F5344CB8AC3E}">
        <p14:creationId xmlns:p14="http://schemas.microsoft.com/office/powerpoint/2010/main" val="96142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528</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(James)</a:t>
            </a:r>
          </a:p>
        </p:txBody>
      </p:sp>
      <p:sp>
        <p:nvSpPr>
          <p:cNvPr id="3" name="Content Placeholder 2"/>
          <p:cNvSpPr>
            <a:spLocks noGrp="1"/>
          </p:cNvSpPr>
          <p:nvPr>
            <p:ph idx="1"/>
          </p:nvPr>
        </p:nvSpPr>
        <p:spPr/>
        <p:txBody>
          <a:bodyPr>
            <a:normAutofit lnSpcReduction="10000"/>
          </a:bodyPr>
          <a:lstStyle/>
          <a:p>
            <a:r>
              <a:rPr lang="en-US" dirty="0"/>
              <a:t>Permits the Department of Juvenile Justice (DJJ) to place in an independent living arrangement an individual who is between the ages of 16 and 21 and who was committed to DJJ immediately prior to such placement. The bill also permits the Department of Social Services to provide independent living services to such individuals who are placed in an independent living arrangement and to individuals who are between 18 and 21 years of age who, immediately prior to their commitment to DJJ, had been in the custody of a local board of social services. </a:t>
            </a:r>
          </a:p>
        </p:txBody>
      </p:sp>
    </p:spTree>
    <p:extLst>
      <p:ext uri="{BB962C8B-B14F-4D97-AF65-F5344CB8AC3E}">
        <p14:creationId xmlns:p14="http://schemas.microsoft.com/office/powerpoint/2010/main" val="365878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6400"/>
            <a:ext cx="7772400" cy="1362075"/>
          </a:xfrm>
        </p:spPr>
        <p:txBody>
          <a:bodyPr>
            <a:noAutofit/>
          </a:bodyPr>
          <a:lstStyle/>
          <a:p>
            <a:pPr algn="ctr"/>
            <a:br>
              <a:rPr lang="en-US" sz="6000" dirty="0"/>
            </a:br>
            <a:r>
              <a:rPr lang="en-US" sz="4400" dirty="0"/>
              <a:t>Federal Education Law</a:t>
            </a:r>
            <a:br>
              <a:rPr lang="en-US" sz="4400" dirty="0">
                <a:solidFill>
                  <a:schemeClr val="accent2">
                    <a:lumMod val="75000"/>
                  </a:schemeClr>
                </a:solidFill>
              </a:rPr>
            </a:br>
            <a:endParaRPr lang="en-US" sz="4400"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2133600" y="3048000"/>
            <a:ext cx="3810000" cy="2667000"/>
          </a:xfrm>
          <a:prstGeom prst="rect">
            <a:avLst/>
          </a:prstGeom>
        </p:spPr>
      </p:pic>
    </p:spTree>
    <p:extLst>
      <p:ext uri="{BB962C8B-B14F-4D97-AF65-F5344CB8AC3E}">
        <p14:creationId xmlns:p14="http://schemas.microsoft.com/office/powerpoint/2010/main" val="354887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1212</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(Cline)</a:t>
            </a:r>
          </a:p>
        </p:txBody>
      </p:sp>
      <p:sp>
        <p:nvSpPr>
          <p:cNvPr id="3" name="Content Placeholder 2"/>
          <p:cNvSpPr>
            <a:spLocks noGrp="1"/>
          </p:cNvSpPr>
          <p:nvPr>
            <p:ph idx="1"/>
          </p:nvPr>
        </p:nvSpPr>
        <p:spPr/>
        <p:txBody>
          <a:bodyPr>
            <a:normAutofit/>
          </a:bodyPr>
          <a:lstStyle/>
          <a:p>
            <a:r>
              <a:rPr lang="en-US" dirty="0"/>
              <a:t>Provides that a minor who is not represented by an attorney shall sign his pleading, motion, or other paper by his next friend. The bill further provides that either or both parents of such minor may sign on such minor's behalf as his next friend, unless such signature is otherwise prohibited by § 64.2-716 of the Uniform Trust Code.</a:t>
            </a:r>
          </a:p>
        </p:txBody>
      </p:sp>
    </p:spTree>
    <p:extLst>
      <p:ext uri="{BB962C8B-B14F-4D97-AF65-F5344CB8AC3E}">
        <p14:creationId xmlns:p14="http://schemas.microsoft.com/office/powerpoint/2010/main" val="352010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Juvenile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Courts</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a:t>SB 96 (Marsden)</a:t>
            </a:r>
            <a:r>
              <a:rPr lang="en-US" dirty="0"/>
              <a:t>: Provides that for any juvenile felony a circuit court may consider a juvenile's diminished culpability and heightened capacity for change in determining the particular sentence to be imposed. The bill also provides that the Parole Board may consider a petitioner's demonstrated maturity and rehabilitation and the lesser culpability of juvenile offenders in reviewing a petition for geriatric release when submitted by a person serving a sentence imposed on a juvenile for an offense that would be a crime if committed by an adult.</a:t>
            </a:r>
          </a:p>
        </p:txBody>
      </p:sp>
    </p:spTree>
    <p:extLst>
      <p:ext uri="{BB962C8B-B14F-4D97-AF65-F5344CB8AC3E}">
        <p14:creationId xmlns:p14="http://schemas.microsoft.com/office/powerpoint/2010/main" val="74694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Juvenile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Courts</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dirty="0"/>
              <a:t>SB 890 (Marsden, Wagner)</a:t>
            </a:r>
            <a:r>
              <a:rPr lang="en-US" dirty="0"/>
              <a:t>: Provides that any person sentenced to a term of life imprisonment for a single felony offense or multiple felony offenses committed while that person was a juvenile and who has served at least 25 years of such sentence, and any person who has active sentences that total more than 25 years for a single felony offense or multiple felony offenses committed while that person was a juvenile and who has served at least 25 years of such sentences, shall be eligible for parole.</a:t>
            </a:r>
          </a:p>
        </p:txBody>
      </p:sp>
    </p:spTree>
    <p:extLst>
      <p:ext uri="{BB962C8B-B14F-4D97-AF65-F5344CB8AC3E}">
        <p14:creationId xmlns:p14="http://schemas.microsoft.com/office/powerpoint/2010/main" val="3303074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Juvenile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Courts</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b="1" dirty="0"/>
              <a:t>SB 168 (Stanley, </a:t>
            </a:r>
            <a:r>
              <a:rPr lang="en-US" b="1" dirty="0" err="1"/>
              <a:t>Surovell</a:t>
            </a:r>
            <a:r>
              <a:rPr lang="en-US" b="1" dirty="0"/>
              <a:t>)</a:t>
            </a:r>
            <a:r>
              <a:rPr lang="en-US" dirty="0"/>
              <a:t>: Provides that a minor who knowingly transmits, distributes, publishes, or disseminates any sexually explicit visual material to another minor without the intent to harass, intimidate, or extort money or other pecuniary gain, by any means whatsoever on any device or through any media or through the use of a computer system, is guilty of a Class 1 misdemeanor. The bill also provides that any minor who knowingly possesses at least one but not more than 10 images containing sexually explicit visual material and such images are obtained with the consent of the depicted minor is guilty of a Class 2 misdemeanor. The bill authorizes the court to defer and dismiss a first offense of either provision.</a:t>
            </a:r>
          </a:p>
        </p:txBody>
      </p:sp>
    </p:spTree>
    <p:extLst>
      <p:ext uri="{BB962C8B-B14F-4D97-AF65-F5344CB8AC3E}">
        <p14:creationId xmlns:p14="http://schemas.microsoft.com/office/powerpoint/2010/main" val="368319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Juvenile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Courts</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b="1" dirty="0"/>
              <a:t>HB 210 (Mullin)</a:t>
            </a:r>
            <a:r>
              <a:rPr lang="en-US" dirty="0"/>
              <a:t>: Allows an attorney for the Commonwealth to take a pretrial appeal on the constitutionality of an evidentiary ruling by a juvenile and domestic relations district court in a case in which a juvenile under the age of 14 is to be tried for an offense that would be a violent juvenile felony if committed by a juvenile 14 years of age or older. The bill provides that such appeal shall be heard by the circuit court. If the juvenile and domestic relations district court's ruling is affirmed, the attorney for the Commonwealth may appeal the circuit court's decision to the Court of Appeals, and such decision shall be final. If the circuit court finds that the juvenile and domestic relations court erred, the circuit court shall remand the case for trial consistent with the circuit court's ruling.</a:t>
            </a:r>
          </a:p>
        </p:txBody>
      </p:sp>
    </p:spTree>
    <p:extLst>
      <p:ext uri="{BB962C8B-B14F-4D97-AF65-F5344CB8AC3E}">
        <p14:creationId xmlns:p14="http://schemas.microsoft.com/office/powerpoint/2010/main" val="209302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Juvenile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Courts</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dirty="0"/>
              <a:t>HB 419 (Guzman)</a:t>
            </a:r>
            <a:r>
              <a:rPr lang="en-US" dirty="0"/>
              <a:t>: Increases the minimum age that a juvenile can be tried as an adult in circuit court for a felony from 14 years of age to 16 years of age. The bill would still allow juveniles 14 years of age or older to be tried as an adult for capital murder or first-degree murder.</a:t>
            </a:r>
          </a:p>
        </p:txBody>
      </p:sp>
    </p:spTree>
    <p:extLst>
      <p:ext uri="{BB962C8B-B14F-4D97-AF65-F5344CB8AC3E}">
        <p14:creationId xmlns:p14="http://schemas.microsoft.com/office/powerpoint/2010/main" val="418664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err="1">
                <a:solidFill>
                  <a:srgbClr val="FFFFFF"/>
                </a:solidFill>
                <a:effectLst>
                  <a:outerShdw blurRad="38100" dist="38100" dir="2700000" algn="tl">
                    <a:srgbClr val="000000">
                      <a:alpha val="43137"/>
                    </a:srgbClr>
                  </a:outerShdw>
                </a:effectLst>
              </a:rPr>
              <a:t>Notable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Unsuccessful</a:t>
            </a:r>
            <a:r>
              <a:rPr lang="it-IT" b="1" dirty="0">
                <a:solidFill>
                  <a:srgbClr val="FFFFFF"/>
                </a:solidFill>
                <a:effectLst>
                  <a:outerShdw blurRad="38100" dist="38100" dir="2700000" algn="tl">
                    <a:srgbClr val="000000">
                      <a:alpha val="43137"/>
                    </a:srgbClr>
                  </a:outerShdw>
                </a:effectLst>
              </a:rPr>
              <a:t> </a:t>
            </a:r>
            <a:br>
              <a:rPr lang="it-IT" b="1" dirty="0">
                <a:solidFill>
                  <a:srgbClr val="FFFFFF"/>
                </a:solidFill>
                <a:effectLst>
                  <a:outerShdw blurRad="38100" dist="38100" dir="2700000" algn="tl">
                    <a:srgbClr val="000000">
                      <a:alpha val="43137"/>
                    </a:srgbClr>
                  </a:outerShdw>
                </a:effectLst>
              </a:rPr>
            </a:br>
            <a:r>
              <a:rPr lang="it-IT" b="1" dirty="0" err="1">
                <a:solidFill>
                  <a:srgbClr val="FFFFFF"/>
                </a:solidFill>
                <a:effectLst>
                  <a:outerShdw blurRad="38100" dist="38100" dir="2700000" algn="tl">
                    <a:srgbClr val="000000">
                      <a:alpha val="43137"/>
                    </a:srgbClr>
                  </a:outerShdw>
                </a:effectLst>
              </a:rPr>
              <a:t>Juvenile</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Courts</a:t>
            </a:r>
            <a:r>
              <a:rPr lang="it-IT" b="1" dirty="0">
                <a:solidFill>
                  <a:srgbClr val="FFFFFF"/>
                </a:solidFill>
                <a:effectLst>
                  <a:outerShdw blurRad="38100" dist="38100" dir="2700000" algn="tl">
                    <a:srgbClr val="000000">
                      <a:alpha val="43137"/>
                    </a:srgbClr>
                  </a:outerShdw>
                </a:effectLst>
              </a:rPr>
              <a:t> </a:t>
            </a:r>
            <a:r>
              <a:rPr lang="it-IT" b="1" dirty="0" err="1">
                <a:solidFill>
                  <a:srgbClr val="FFFFFF"/>
                </a:solidFill>
                <a:effectLst>
                  <a:outerShdw blurRad="38100" dist="38100" dir="2700000" algn="tl">
                    <a:srgbClr val="000000">
                      <a:alpha val="43137"/>
                    </a:srgbClr>
                  </a:outerShdw>
                </a:effectLst>
              </a:rPr>
              <a:t>Bills</a:t>
            </a:r>
            <a:endParaRPr lang="it-IT" b="1"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775" y="2770094"/>
            <a:ext cx="7662864" cy="3630706"/>
          </a:xfrm>
        </p:spPr>
        <p:txBody>
          <a:bodyPr>
            <a:noAutofit/>
          </a:bodyPr>
          <a:lstStyle/>
          <a:p>
            <a:r>
              <a:rPr lang="en-US" sz="1800" b="1" dirty="0"/>
              <a:t>HB 1115 (</a:t>
            </a:r>
            <a:r>
              <a:rPr lang="en-US" sz="1800" b="1" dirty="0" err="1"/>
              <a:t>VanValkenburg</a:t>
            </a:r>
            <a:r>
              <a:rPr lang="en-US" sz="1800" b="1" dirty="0"/>
              <a:t>)</a:t>
            </a:r>
            <a:r>
              <a:rPr lang="en-US" sz="1800" dirty="0"/>
              <a:t>: Provides that when a juvenile is alleged to have committed a delinquent act in certain circumstances and a juvenile and domestic relations district court admits evidence related to an Individualized Education Program, a Section 504 Plan, a behavioral intervention plan, or a functional behavioral assessment, if the court makes a finding that the juvenile is responsible because he acted intentionally or willfully when committing the delinquent act, the court shall enter an order of adjudication or an order of disposition, but if the court makes a finding that the juvenile is not responsible because he did not act intentionally or willfully when committing the delinquent act, the court may (</a:t>
            </a:r>
            <a:r>
              <a:rPr lang="en-US" sz="1800" dirty="0" err="1"/>
              <a:t>i</a:t>
            </a:r>
            <a:r>
              <a:rPr lang="en-US" sz="1800" dirty="0"/>
              <a:t>) enter an order of disposition or commitment authorized for children in need of services, (ii) if the juvenile has reached the age of 18 years, enter an order of emergency custody, or (iii) dismiss the petition. </a:t>
            </a:r>
          </a:p>
        </p:txBody>
      </p:sp>
    </p:spTree>
    <p:extLst>
      <p:ext uri="{BB962C8B-B14F-4D97-AF65-F5344CB8AC3E}">
        <p14:creationId xmlns:p14="http://schemas.microsoft.com/office/powerpoint/2010/main" val="27897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b="1" dirty="0">
                <a:solidFill>
                  <a:srgbClr val="FFFFFF"/>
                </a:solidFill>
                <a:effectLst>
                  <a:outerShdw blurRad="38100" dist="38100" dir="2700000" algn="tl">
                    <a:srgbClr val="000000">
                      <a:alpha val="43137"/>
                    </a:srgbClr>
                  </a:outerShdw>
                </a:effectLst>
              </a:rPr>
              <a:t>More Information</a:t>
            </a:r>
          </a:p>
        </p:txBody>
      </p:sp>
      <p:sp>
        <p:nvSpPr>
          <p:cNvPr id="3" name="Content Placeholder 2"/>
          <p:cNvSpPr>
            <a:spLocks noGrp="1"/>
          </p:cNvSpPr>
          <p:nvPr>
            <p:ph idx="1"/>
          </p:nvPr>
        </p:nvSpPr>
        <p:spPr>
          <a:xfrm>
            <a:off x="739775" y="2362200"/>
            <a:ext cx="7662864" cy="4343400"/>
          </a:xfrm>
        </p:spPr>
        <p:txBody>
          <a:bodyPr>
            <a:normAutofit/>
          </a:bodyPr>
          <a:lstStyle/>
          <a:p>
            <a:pPr marL="0" indent="0" algn="ctr">
              <a:buNone/>
            </a:pPr>
            <a:r>
              <a:rPr lang="en-US" sz="2800" b="1" dirty="0"/>
              <a:t>Visit </a:t>
            </a:r>
            <a:r>
              <a:rPr lang="en-US" sz="2800" b="1" dirty="0">
                <a:hlinkClick r:id="rId3"/>
              </a:rPr>
              <a:t>www.lis.virginia.gov</a:t>
            </a:r>
            <a:r>
              <a:rPr lang="en-US" sz="2800" b="1" dirty="0"/>
              <a:t> to access Virginia’s Legislative Information System</a:t>
            </a:r>
          </a:p>
          <a:p>
            <a:r>
              <a:rPr lang="en-US" sz="2400" dirty="0"/>
              <a:t>Searchable legislation by a variety of variables</a:t>
            </a:r>
          </a:p>
          <a:p>
            <a:r>
              <a:rPr lang="en-US" sz="2400" dirty="0"/>
              <a:t>Quick access to committee assignments, state budget information, floor calendars and minutes, Code of Virginia, etc.</a:t>
            </a:r>
          </a:p>
          <a:p>
            <a:r>
              <a:rPr lang="en-US" sz="2400" dirty="0"/>
              <a:t>Session histories dating back to 1994</a:t>
            </a:r>
          </a:p>
        </p:txBody>
      </p:sp>
    </p:spTree>
    <p:extLst>
      <p:ext uri="{BB962C8B-B14F-4D97-AF65-F5344CB8AC3E}">
        <p14:creationId xmlns:p14="http://schemas.microsoft.com/office/powerpoint/2010/main" val="311617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90800"/>
            <a:ext cx="8534400" cy="3611563"/>
          </a:xfrm>
        </p:spPr>
        <p:txBody>
          <a:bodyPr numCol="1">
            <a:normAutofit fontScale="25000" lnSpcReduction="20000"/>
          </a:bodyPr>
          <a:lstStyle/>
          <a:p>
            <a:pPr marL="0" indent="0" algn="ctr">
              <a:buNone/>
            </a:pPr>
            <a:endParaRPr lang="en-US" sz="2400" dirty="0">
              <a:latin typeface="Cambria" pitchFamily="18" charset="0"/>
            </a:endParaRPr>
          </a:p>
          <a:p>
            <a:pPr marL="0" indent="0" algn="ctr">
              <a:buNone/>
            </a:pPr>
            <a:r>
              <a:rPr lang="en-US" sz="9600" b="1" dirty="0">
                <a:latin typeface="Cambria" panose="02040503050406030204" pitchFamily="18" charset="0"/>
              </a:rPr>
              <a:t>Amy Woolard</a:t>
            </a:r>
          </a:p>
          <a:p>
            <a:pPr marL="0" indent="0" algn="ctr">
              <a:buNone/>
            </a:pPr>
            <a:r>
              <a:rPr lang="en-US" sz="9600" b="1" dirty="0">
                <a:latin typeface="Cambria" panose="02040503050406030204" pitchFamily="18" charset="0"/>
              </a:rPr>
              <a:t>Attorney, Policy Coordinator</a:t>
            </a:r>
          </a:p>
          <a:p>
            <a:pPr marL="0" indent="0" algn="ctr">
              <a:buNone/>
            </a:pPr>
            <a:r>
              <a:rPr lang="en-US" sz="9600" dirty="0">
                <a:latin typeface="Cambria" panose="02040503050406030204" pitchFamily="18" charset="0"/>
              </a:rPr>
              <a:t>Legal Aid Justice Center</a:t>
            </a:r>
          </a:p>
          <a:p>
            <a:pPr marL="0" indent="0" algn="ctr">
              <a:buNone/>
            </a:pPr>
            <a:r>
              <a:rPr lang="en-US" sz="9600" dirty="0">
                <a:latin typeface="Cambria" panose="02040503050406030204" pitchFamily="18" charset="0"/>
              </a:rPr>
              <a:t>1000 Preston Ave., Suite A</a:t>
            </a:r>
          </a:p>
          <a:p>
            <a:pPr marL="0" indent="0" algn="ctr">
              <a:buNone/>
            </a:pPr>
            <a:r>
              <a:rPr lang="en-US" sz="9600" dirty="0">
                <a:latin typeface="Cambria" panose="02040503050406030204" pitchFamily="18" charset="0"/>
              </a:rPr>
              <a:t>Charlottesville, VA 22903</a:t>
            </a:r>
          </a:p>
          <a:p>
            <a:pPr marL="0" indent="0" algn="ctr">
              <a:buNone/>
            </a:pPr>
            <a:r>
              <a:rPr lang="en-US" sz="9600" dirty="0">
                <a:latin typeface="Cambria" panose="02040503050406030204" pitchFamily="18" charset="0"/>
                <a:hlinkClick r:id="rId2"/>
              </a:rPr>
              <a:t>amy@justice4all.org</a:t>
            </a:r>
            <a:endParaRPr lang="en-US" sz="9600" dirty="0">
              <a:latin typeface="Cambria" panose="02040503050406030204" pitchFamily="18" charset="0"/>
            </a:endParaRPr>
          </a:p>
          <a:p>
            <a:pPr marL="0" indent="0" algn="ctr">
              <a:buNone/>
            </a:pPr>
            <a:endParaRPr lang="en-US" sz="2000" dirty="0">
              <a:latin typeface="Cambria" panose="02040503050406030204" pitchFamily="18" charset="0"/>
            </a:endParaRPr>
          </a:p>
          <a:p>
            <a:pPr marL="0" indent="0" algn="ctr">
              <a:buNone/>
            </a:pPr>
            <a:endParaRPr lang="en-US" sz="2000" dirty="0">
              <a:latin typeface="Cambria" panose="02040503050406030204" pitchFamily="18" charset="0"/>
            </a:endParaRPr>
          </a:p>
          <a:p>
            <a:pPr marL="0" indent="0" algn="ctr">
              <a:buNone/>
            </a:pPr>
            <a:r>
              <a:rPr lang="en-US" sz="2000" dirty="0">
                <a:latin typeface="Cambria" panose="02040503050406030204" pitchFamily="18" charset="0"/>
              </a:rPr>
              <a:t>  </a:t>
            </a:r>
          </a:p>
          <a:p>
            <a:pPr marL="0" indent="0" algn="ctr">
              <a:buNone/>
            </a:pPr>
            <a:endParaRPr lang="en-US" sz="2000" dirty="0">
              <a:latin typeface="Cambria" panose="02040503050406030204" pitchFamily="18" charset="0"/>
            </a:endParaRPr>
          </a:p>
          <a:p>
            <a:pPr marL="0" indent="0" algn="ctr">
              <a:buNone/>
            </a:pPr>
            <a:endParaRPr lang="en-US" sz="2000" dirty="0">
              <a:latin typeface="Cambria" panose="02040503050406030204" pitchFamily="18" charset="0"/>
            </a:endParaRPr>
          </a:p>
        </p:txBody>
      </p:sp>
      <p:sp>
        <p:nvSpPr>
          <p:cNvPr id="11" name="Slide Number Placeholder 5"/>
          <p:cNvSpPr>
            <a:spLocks noGrp="1"/>
          </p:cNvSpPr>
          <p:nvPr>
            <p:ph type="sldNum" sz="quarter" idx="12"/>
          </p:nvPr>
        </p:nvSpPr>
        <p:spPr>
          <a:xfrm>
            <a:off x="8458200" y="6019800"/>
            <a:ext cx="561975" cy="365125"/>
          </a:xfrm>
        </p:spPr>
        <p:txBody>
          <a:bodyPr/>
          <a:lstStyle/>
          <a:p>
            <a:fld id="{BA9B540C-44DA-4F69-89C9-7C84606640D3}" type="slidenum">
              <a:rPr lang="en-US" smtClean="0"/>
              <a:pPr/>
              <a:t>28</a:t>
            </a:fld>
            <a:endParaRPr lang="en-US" dirty="0"/>
          </a:p>
        </p:txBody>
      </p:sp>
    </p:spTree>
    <p:extLst>
      <p:ext uri="{BB962C8B-B14F-4D97-AF65-F5344CB8AC3E}">
        <p14:creationId xmlns:p14="http://schemas.microsoft.com/office/powerpoint/2010/main" val="266331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USDOE</a:t>
            </a:r>
          </a:p>
        </p:txBody>
      </p:sp>
      <p:sp>
        <p:nvSpPr>
          <p:cNvPr id="3" name="Content Placeholder 2"/>
          <p:cNvSpPr>
            <a:spLocks noGrp="1"/>
          </p:cNvSpPr>
          <p:nvPr>
            <p:ph idx="1"/>
          </p:nvPr>
        </p:nvSpPr>
        <p:spPr>
          <a:xfrm>
            <a:off x="609600" y="2590800"/>
            <a:ext cx="7662864" cy="3886200"/>
          </a:xfrm>
        </p:spPr>
        <p:txBody>
          <a:bodyPr>
            <a:normAutofit fontScale="92500" lnSpcReduction="20000"/>
          </a:bodyPr>
          <a:lstStyle/>
          <a:p>
            <a:r>
              <a:rPr lang="en-US" dirty="0"/>
              <a:t>In early May 2018, USDOE approved Virginia’s Every Student Succeeds Act (ESSA) state plan. Virginia’s plan selected “chronic absenteeism” as its optional measure of school quality &amp; student achievement. </a:t>
            </a:r>
          </a:p>
          <a:p>
            <a:r>
              <a:rPr lang="en-US" dirty="0"/>
              <a:t>New 2015-2016 federal civil rights data on school safety and school discipline (CRDC), revealing a significant increase in disparities in law enforcement referrals and arrests for black students, and students with disabilities continue to be greatly over-represented, as well (mirroring Virginia’s own data).</a:t>
            </a:r>
          </a:p>
          <a:p>
            <a:r>
              <a:rPr lang="en-US" dirty="0"/>
              <a:t>Education Sec. Betsy DeVos continues to consider rolling back federal anti-discrimination guidance designed to protect students in school discipline cases.</a:t>
            </a:r>
          </a:p>
          <a:p>
            <a:endParaRPr lang="en-US" dirty="0"/>
          </a:p>
        </p:txBody>
      </p:sp>
    </p:spTree>
    <p:extLst>
      <p:ext uri="{BB962C8B-B14F-4D97-AF65-F5344CB8AC3E}">
        <p14:creationId xmlns:p14="http://schemas.microsoft.com/office/powerpoint/2010/main" val="402459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6400"/>
            <a:ext cx="7772400" cy="1362075"/>
          </a:xfrm>
        </p:spPr>
        <p:txBody>
          <a:bodyPr>
            <a:noAutofit/>
          </a:bodyPr>
          <a:lstStyle/>
          <a:p>
            <a:pPr algn="ctr"/>
            <a:br>
              <a:rPr lang="en-US" sz="6000" dirty="0"/>
            </a:br>
            <a:r>
              <a:rPr lang="en-US" sz="4400" dirty="0"/>
              <a:t>State Education Legislation</a:t>
            </a:r>
            <a:br>
              <a:rPr lang="en-US" sz="4400" dirty="0">
                <a:solidFill>
                  <a:schemeClr val="accent2">
                    <a:lumMod val="75000"/>
                  </a:schemeClr>
                </a:solidFill>
              </a:rPr>
            </a:br>
            <a:endParaRPr lang="en-US" sz="4400" dirty="0">
              <a:solidFill>
                <a:schemeClr val="accent2">
                  <a:lumMod val="75000"/>
                </a:schemeClr>
              </a:solidFill>
            </a:endParaRPr>
          </a:p>
        </p:txBody>
      </p:sp>
      <p:pic>
        <p:nvPicPr>
          <p:cNvPr id="3" name="Picture 2"/>
          <p:cNvPicPr>
            <a:picLocks noChangeAspect="1"/>
          </p:cNvPicPr>
          <p:nvPr/>
        </p:nvPicPr>
        <p:blipFill>
          <a:blip r:embed="rId2"/>
          <a:stretch>
            <a:fillRect/>
          </a:stretch>
        </p:blipFill>
        <p:spPr>
          <a:xfrm>
            <a:off x="2133600" y="3048000"/>
            <a:ext cx="3810000" cy="2667000"/>
          </a:xfrm>
          <a:prstGeom prst="rect">
            <a:avLst/>
          </a:prstGeom>
        </p:spPr>
      </p:pic>
    </p:spTree>
    <p:extLst>
      <p:ext uri="{BB962C8B-B14F-4D97-AF65-F5344CB8AC3E}">
        <p14:creationId xmlns:p14="http://schemas.microsoft.com/office/powerpoint/2010/main" val="1582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170 / HB 296</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(Stanley, D. Bell)</a:t>
            </a:r>
          </a:p>
        </p:txBody>
      </p:sp>
      <p:sp>
        <p:nvSpPr>
          <p:cNvPr id="3" name="Content Placeholder 2"/>
          <p:cNvSpPr>
            <a:spLocks noGrp="1"/>
          </p:cNvSpPr>
          <p:nvPr>
            <p:ph idx="1"/>
          </p:nvPr>
        </p:nvSpPr>
        <p:spPr>
          <a:xfrm>
            <a:off x="762000" y="2362200"/>
            <a:ext cx="7696200" cy="3962400"/>
          </a:xfrm>
        </p:spPr>
        <p:txBody>
          <a:bodyPr>
            <a:normAutofit lnSpcReduction="10000"/>
          </a:bodyPr>
          <a:lstStyle/>
          <a:p>
            <a:pPr marL="0" indent="0">
              <a:buNone/>
            </a:pPr>
            <a:r>
              <a:rPr lang="en-US" b="1" dirty="0"/>
              <a:t>Amended SB170: Passed; Unamended HB296: Failed To Pass</a:t>
            </a:r>
          </a:p>
          <a:p>
            <a:pPr marL="0" indent="0">
              <a:buNone/>
            </a:pPr>
            <a:r>
              <a:rPr lang="en-US" dirty="0"/>
              <a:t>Prohibits, except for drug offenses, firearm offenses, and certain criminal acts, students in preschool through grade three from being suspended for more than three school days or expelled from attendance at school unless: </a:t>
            </a:r>
          </a:p>
          <a:p>
            <a:r>
              <a:rPr lang="en-US" dirty="0"/>
              <a:t>(</a:t>
            </a:r>
            <a:r>
              <a:rPr lang="en-US" dirty="0" err="1"/>
              <a:t>i</a:t>
            </a:r>
            <a:r>
              <a:rPr lang="en-US" dirty="0"/>
              <a:t>) the offense involves physical harm or credible threat of physical harm to others; or </a:t>
            </a:r>
          </a:p>
          <a:p>
            <a:r>
              <a:rPr lang="en-US" dirty="0"/>
              <a:t>(ii) the local school board or the division superintendent or his designee finds that aggravating circumstances exist, as defined by the Department of Education. </a:t>
            </a:r>
          </a:p>
        </p:txBody>
      </p:sp>
    </p:spTree>
    <p:extLst>
      <p:ext uri="{BB962C8B-B14F-4D97-AF65-F5344CB8AC3E}">
        <p14:creationId xmlns:p14="http://schemas.microsoft.com/office/powerpoint/2010/main" val="391957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841 / HB 1485</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(Favola, Filler-</a:t>
            </a:r>
            <a:r>
              <a:rPr lang="it-IT" b="1" dirty="0" err="1">
                <a:solidFill>
                  <a:srgbClr val="FFFFFF"/>
                </a:solidFill>
                <a:effectLst>
                  <a:outerShdw blurRad="38100" dist="38100" dir="2700000" algn="tl">
                    <a:srgbClr val="000000">
                      <a:alpha val="43137"/>
                    </a:srgbClr>
                  </a:outerShdw>
                </a:effectLst>
              </a:rPr>
              <a:t>Corn</a:t>
            </a:r>
            <a:r>
              <a:rPr lang="it-IT" b="1" dirty="0">
                <a:solidFill>
                  <a:srgbClr val="FFFFFF"/>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739775" y="2286000"/>
            <a:ext cx="7662864" cy="4343400"/>
          </a:xfrm>
        </p:spPr>
        <p:txBody>
          <a:bodyPr>
            <a:normAutofit/>
          </a:bodyPr>
          <a:lstStyle/>
          <a:p>
            <a:pPr marL="0" indent="0">
              <a:buNone/>
            </a:pPr>
            <a:r>
              <a:rPr lang="en-US" sz="1500" dirty="0">
                <a:solidFill>
                  <a:schemeClr val="tx1"/>
                </a:solidFill>
              </a:rPr>
              <a:t>Makes several changes to the procedures relating to interventions when a pupil fails to report to school for a total of five scheduled school days for the school year, no indication has been received by school personnel that the pupil's parent is aware of and supports the pupil's absence, and a reasonable effort to notify the parent has failed, including </a:t>
            </a:r>
          </a:p>
          <a:p>
            <a:r>
              <a:rPr lang="en-US" sz="1500" dirty="0">
                <a:solidFill>
                  <a:schemeClr val="tx1"/>
                </a:solidFill>
              </a:rPr>
              <a:t>(</a:t>
            </a:r>
            <a:r>
              <a:rPr lang="en-US" sz="1500" dirty="0" err="1">
                <a:solidFill>
                  <a:schemeClr val="tx1"/>
                </a:solidFill>
              </a:rPr>
              <a:t>i</a:t>
            </a:r>
            <a:r>
              <a:rPr lang="en-US" sz="1500" dirty="0">
                <a:solidFill>
                  <a:schemeClr val="tx1"/>
                </a:solidFill>
              </a:rPr>
              <a:t>) removing the appointed attendance officer as a party to the plan to resolve such nonattendance, </a:t>
            </a:r>
          </a:p>
          <a:p>
            <a:r>
              <a:rPr lang="en-US" sz="1500" dirty="0">
                <a:solidFill>
                  <a:schemeClr val="tx1"/>
                </a:solidFill>
              </a:rPr>
              <a:t>(ii) permitting but not requiring the attendance officer to participate in the conference necessitated by additional absences subsequent to the development of the plan, and </a:t>
            </a:r>
          </a:p>
          <a:p>
            <a:r>
              <a:rPr lang="en-US" sz="1500" dirty="0">
                <a:solidFill>
                  <a:schemeClr val="tx1"/>
                </a:solidFill>
              </a:rPr>
              <a:t>(iii) permitting but not requiring the attendance officer to file a complaint with the juvenile and domestic relations district court alleging the pupil is a child in need of supervision or to institute criminal proceedings against the parent pursuant to relevant law. Under current law, the attendance officer is required to participate in such conference and is also required to file such complaint and institute such proceedings in cases in which the pupil is absent for an additional school day without indication that the pupil's parent is aware of and supports the pupil's absence. </a:t>
            </a:r>
          </a:p>
        </p:txBody>
      </p:sp>
    </p:spTree>
    <p:extLst>
      <p:ext uri="{BB962C8B-B14F-4D97-AF65-F5344CB8AC3E}">
        <p14:creationId xmlns:p14="http://schemas.microsoft.com/office/powerpoint/2010/main" val="135566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SB 961</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(Mason)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Aligns provisions regarding when a homeless child or youth is deemed to reside in a school division with Subtitle VII-B of the federal McKinney-Vento Homeless Assistance Act, as amended (42 U.S.C. § 11431 et seq.) and updates references to such Act. </a:t>
            </a:r>
          </a:p>
          <a:p>
            <a:r>
              <a:rPr lang="en-US" dirty="0"/>
              <a:t>Stronger “best interest” determination in school enrollment options</a:t>
            </a:r>
          </a:p>
          <a:p>
            <a:r>
              <a:rPr lang="en-US" dirty="0"/>
              <a:t>Transportation to/from school of origin continues even if student goes into permanent housing mid-year</a:t>
            </a:r>
          </a:p>
          <a:p>
            <a:r>
              <a:rPr lang="en-US" dirty="0"/>
              <a:t>Removes “awaiting foster care” eligibility language</a:t>
            </a:r>
          </a:p>
          <a:p>
            <a:endParaRPr lang="en-US" dirty="0"/>
          </a:p>
        </p:txBody>
      </p:sp>
    </p:spTree>
    <p:extLst>
      <p:ext uri="{BB962C8B-B14F-4D97-AF65-F5344CB8AC3E}">
        <p14:creationId xmlns:p14="http://schemas.microsoft.com/office/powerpoint/2010/main" val="51757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829</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Bagby</a:t>
            </a:r>
            <a:r>
              <a:rPr lang="it-IT" b="1" dirty="0">
                <a:solidFill>
                  <a:srgbClr val="FFFFFF"/>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a:bodyPr>
          <a:lstStyle/>
          <a:p>
            <a:pPr marL="0" indent="0">
              <a:buNone/>
            </a:pPr>
            <a:r>
              <a:rPr lang="en-US" dirty="0"/>
              <a:t>Clarifies that each parent of a school-age child in the Commonwealth is required to cause his child to attend school. Current law requires each such parent to send his child to school. </a:t>
            </a:r>
            <a:endParaRPr lang="en-US" b="1" dirty="0"/>
          </a:p>
        </p:txBody>
      </p:sp>
    </p:spTree>
    <p:extLst>
      <p:ext uri="{BB962C8B-B14F-4D97-AF65-F5344CB8AC3E}">
        <p14:creationId xmlns:p14="http://schemas.microsoft.com/office/powerpoint/2010/main" val="354322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solidFill>
                  <a:srgbClr val="FFFFFF"/>
                </a:solidFill>
                <a:effectLst>
                  <a:outerShdw blurRad="38100" dist="38100" dir="2700000" algn="tl">
                    <a:srgbClr val="000000">
                      <a:alpha val="43137"/>
                    </a:srgbClr>
                  </a:outerShdw>
                </a:effectLst>
              </a:rPr>
              <a:t>HB 1600</a:t>
            </a:r>
            <a:br>
              <a:rPr lang="it-IT" b="1" dirty="0">
                <a:solidFill>
                  <a:srgbClr val="FFFFFF"/>
                </a:solidFill>
                <a:effectLst>
                  <a:outerShdw blurRad="38100" dist="38100" dir="2700000" algn="tl">
                    <a:srgbClr val="000000">
                      <a:alpha val="43137"/>
                    </a:srgbClr>
                  </a:outerShdw>
                </a:effectLst>
              </a:rPr>
            </a:br>
            <a:r>
              <a:rPr lang="it-IT" b="1" dirty="0">
                <a:solidFill>
                  <a:srgbClr val="FFFFFF"/>
                </a:solidFill>
                <a:effectLst>
                  <a:outerShdw blurRad="38100" dist="38100" dir="2700000" algn="tl">
                    <a:srgbClr val="000000">
                      <a:alpha val="43137"/>
                    </a:srgbClr>
                  </a:outerShdw>
                </a:effectLst>
              </a:rPr>
              <a:t>(</a:t>
            </a:r>
            <a:r>
              <a:rPr lang="it-IT" b="1" dirty="0" err="1">
                <a:solidFill>
                  <a:srgbClr val="FFFFFF"/>
                </a:solidFill>
                <a:effectLst>
                  <a:outerShdw blurRad="38100" dist="38100" dir="2700000" algn="tl">
                    <a:srgbClr val="000000">
                      <a:alpha val="43137"/>
                    </a:srgbClr>
                  </a:outerShdw>
                </a:effectLst>
              </a:rPr>
              <a:t>Bourne</a:t>
            </a:r>
            <a:r>
              <a:rPr lang="it-IT" b="1" dirty="0">
                <a:solidFill>
                  <a:srgbClr val="FFFFFF"/>
                </a:solidFill>
                <a:effectLst>
                  <a:outerShdw blurRad="38100" dist="38100" dir="2700000" algn="tl">
                    <a:srgbClr val="000000">
                      <a:alpha val="43137"/>
                    </a:srgbClr>
                  </a:outerShdw>
                </a:effectLst>
              </a:rPr>
              <a:t>, D. Bell)</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Reduces the maximum length of a long-term suspension from 364 calendar days to 45 school days. The bill permits a long-term suspension to extend beyond a 45-school-day period, not to exceed 364 calendar days, if: </a:t>
            </a:r>
          </a:p>
          <a:p>
            <a:r>
              <a:rPr lang="en-US" dirty="0"/>
              <a:t>(</a:t>
            </a:r>
            <a:r>
              <a:rPr lang="en-US" dirty="0" err="1"/>
              <a:t>i</a:t>
            </a:r>
            <a:r>
              <a:rPr lang="en-US" dirty="0"/>
              <a:t>) the offense involves weapons, drugs, or serious bodily injury; or </a:t>
            </a:r>
          </a:p>
          <a:p>
            <a:r>
              <a:rPr lang="en-US" dirty="0"/>
              <a:t>(ii) the school board or division superintendent or his designee finds that aggravating circumstances exist, as defined by the Department of Education. The bill requires the Department of Education's definition of aggravating circumstances to include consideration of a student's disciplinary history. </a:t>
            </a:r>
          </a:p>
        </p:txBody>
      </p:sp>
    </p:spTree>
    <p:extLst>
      <p:ext uri="{BB962C8B-B14F-4D97-AF65-F5344CB8AC3E}">
        <p14:creationId xmlns:p14="http://schemas.microsoft.com/office/powerpoint/2010/main" val="3794051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ccess to Ju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cess to Ju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Access+to+Justice</Template>
  <TotalTime>6235</TotalTime>
  <Words>2437</Words>
  <Application>Microsoft Office PowerPoint</Application>
  <PresentationFormat>On-screen Show (4:3)</PresentationFormat>
  <Paragraphs>128</Paragraphs>
  <Slides>28</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Calisto MT</vt:lpstr>
      <vt:lpstr>Cambria</vt:lpstr>
      <vt:lpstr>Century</vt:lpstr>
      <vt:lpstr>Times New Roman</vt:lpstr>
      <vt:lpstr>Wingdings</vt:lpstr>
      <vt:lpstr>Access to Justice</vt:lpstr>
      <vt:lpstr>1_Access to Justice</vt:lpstr>
      <vt:lpstr>Genesis</vt:lpstr>
      <vt:lpstr>PowerPoint Presentation</vt:lpstr>
      <vt:lpstr> Federal Education Law </vt:lpstr>
      <vt:lpstr>USDOE</vt:lpstr>
      <vt:lpstr> State Education Legislation </vt:lpstr>
      <vt:lpstr>SB 170 / HB 296 (Stanley, D. Bell)</vt:lpstr>
      <vt:lpstr>SB 841 / HB 1485 (Favola, Filler-Corn)</vt:lpstr>
      <vt:lpstr>SB 961 (Mason)</vt:lpstr>
      <vt:lpstr>HB 829 (Bagby)</vt:lpstr>
      <vt:lpstr>HB 1600 (Bourne, D. Bell)</vt:lpstr>
      <vt:lpstr> Notable Unsuccessful  Education Bills  </vt:lpstr>
      <vt:lpstr>Courts</vt:lpstr>
      <vt:lpstr>SB 52 / HB 35 (Spruill, Hayes)</vt:lpstr>
      <vt:lpstr>SB 105 / HB 1550 (Suetterlein, L. Adams)</vt:lpstr>
      <vt:lpstr>SB 109 / HB 135 (Black, J. Bell)</vt:lpstr>
      <vt:lpstr>SB 609 (Surovell)</vt:lpstr>
      <vt:lpstr>HB 274 (Ward)</vt:lpstr>
      <vt:lpstr>HB 278 (Collins)</vt:lpstr>
      <vt:lpstr>HB 511 (R. Bell)</vt:lpstr>
      <vt:lpstr>HB 528 (James)</vt:lpstr>
      <vt:lpstr>HB 1212 (Cline)</vt:lpstr>
      <vt:lpstr>Notable Unsuccessful  Juvenile Courts Bills</vt:lpstr>
      <vt:lpstr>Notable Unsuccessful  Juvenile Courts Bills</vt:lpstr>
      <vt:lpstr>Notable Unsuccessful  Juvenile Courts Bills</vt:lpstr>
      <vt:lpstr>Notable Unsuccessful  Juvenile Courts Bills</vt:lpstr>
      <vt:lpstr>Notable Unsuccessful  Juvenile Courts Bills</vt:lpstr>
      <vt:lpstr>Notable Unsuccessful  Juvenile Courts Bills</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Ethics</dc:title>
  <dc:creator>Administrator</dc:creator>
  <cp:lastModifiedBy>Natasha Evans</cp:lastModifiedBy>
  <cp:revision>279</cp:revision>
  <dcterms:created xsi:type="dcterms:W3CDTF">2016-04-05T01:04:08Z</dcterms:created>
  <dcterms:modified xsi:type="dcterms:W3CDTF">2019-04-11T22:02:24Z</dcterms:modified>
</cp:coreProperties>
</file>